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306" r:id="rId3"/>
    <p:sldId id="283" r:id="rId4"/>
    <p:sldId id="284" r:id="rId5"/>
    <p:sldId id="286" r:id="rId6"/>
    <p:sldId id="285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305" r:id="rId15"/>
    <p:sldId id="29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FF0066"/>
    <a:srgbClr val="007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нжелика\Desktop\2\фоны рамки надписи\Фоны леса\фон 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90" y="255382"/>
            <a:ext cx="8606620" cy="63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нжелика\Desktop\Тома В лесу родилась елочка\3\отрисовки леса\76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62067" y="1796211"/>
            <a:ext cx="3240360" cy="297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нжелика\Desktop\Тома В лесу родилась елочка\3\отрисовки леса\71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953" y="4067017"/>
            <a:ext cx="3215686" cy="140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9505/134091466.df/0_cf381_1fa6cb5a_X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3384376" cy="31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нжелика\Desktop\2\фоны рамки надписи\Фоны леса\фон 5.jpg"/>
          <p:cNvPicPr>
            <a:picLocks noChangeAspect="1" noChangeArrowheads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2000" y="1368000"/>
            <a:ext cx="432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Все\наборы\YvLena ну, погоди! новый год\ну погоди зима (44)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96" y="5229200"/>
            <a:ext cx="8615736" cy="13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 userDrawn="1"/>
        </p:nvGrpSpPr>
        <p:grpSpPr>
          <a:xfrm>
            <a:off x="194184" y="112846"/>
            <a:ext cx="8828654" cy="4492284"/>
            <a:chOff x="13657" y="-27586"/>
            <a:chExt cx="8828654" cy="4492284"/>
          </a:xfrm>
        </p:grpSpPr>
        <p:pic>
          <p:nvPicPr>
            <p:cNvPr id="11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13657" y="-27586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4427984" y="0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4" descr="C:\Все\наборы\YvLena КЕША 1 часть\КЕША от YvLena часть 1 (20)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8141" y="280898"/>
            <a:ext cx="1800200" cy="18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-fotki.yandex.ru/get/9513/134091466.df/0_cf383_7f284dac_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38125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Все\наборы\YvLena ну, погоди! новый год\ну погоди зима (44)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96" y="5229200"/>
            <a:ext cx="8615736" cy="13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194184" y="112846"/>
            <a:ext cx="8828654" cy="4492284"/>
            <a:chOff x="13657" y="-27586"/>
            <a:chExt cx="8828654" cy="4492284"/>
          </a:xfrm>
        </p:grpSpPr>
        <p:pic>
          <p:nvPicPr>
            <p:cNvPr id="8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13657" y="-27586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4427984" y="0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C:\Все\наборы\YvLena КЕША 1 часть\КЕША от YvLena часть 1 (20)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8141" y="280898"/>
            <a:ext cx="1800200" cy="18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9110/134091466.df/0_cf386_b1c3479e_X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27613"/>
            <a:ext cx="2723456" cy="248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Все\наборы\YvLena ну, погоди! новый год\ну погоди зима (44)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96" y="5229200"/>
            <a:ext cx="8615736" cy="13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 userDrawn="1"/>
        </p:nvGrpSpPr>
        <p:grpSpPr>
          <a:xfrm>
            <a:off x="194184" y="112846"/>
            <a:ext cx="8828654" cy="4492284"/>
            <a:chOff x="13657" y="-27586"/>
            <a:chExt cx="8828654" cy="4492284"/>
          </a:xfrm>
        </p:grpSpPr>
        <p:pic>
          <p:nvPicPr>
            <p:cNvPr id="9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13657" y="-27586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4427984" y="0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2" descr="http://img-fotki.yandex.ru/get/9162/134091466.df/0_cf384_a50cfc83_L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1138"/>
            <a:ext cx="2232248" cy="250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Все\наборы\YvLena КЕША 1 часть\КЕША от YvLena часть 1 (20)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228" y="271669"/>
            <a:ext cx="1800200" cy="18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4000">
              <a:srgbClr val="85C2FF"/>
            </a:gs>
            <a:gs pos="67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 flip="none" rotWithShape="1">
            <a:gsLst>
              <a:gs pos="2000">
                <a:srgbClr val="FF0000"/>
              </a:gs>
              <a:gs pos="99167">
                <a:srgbClr val="FF0000"/>
              </a:gs>
              <a:gs pos="26000">
                <a:srgbClr val="FFFF00"/>
              </a:gs>
              <a:gs pos="76000">
                <a:srgbClr val="FFFF00"/>
              </a:gs>
              <a:gs pos="51000">
                <a:srgbClr val="00B050"/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7262" y="6653235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99FF"/>
                </a:solidFill>
                <a:latin typeface="Monotype Corsiva" pitchFamily="66" charset="0"/>
              </a:rPr>
              <a:t>Матюшкина А.В</a:t>
            </a:r>
            <a:r>
              <a:rPr lang="ru-RU" sz="1000" dirty="0" smtClean="0">
                <a:solidFill>
                  <a:srgbClr val="FF0066"/>
                </a:solidFill>
                <a:latin typeface="Monotype Corsiva" pitchFamily="66" charset="0"/>
              </a:rPr>
              <a:t>. </a:t>
            </a:r>
            <a:r>
              <a:rPr lang="en-US" sz="1000" dirty="0" smtClean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Познавательно- творческий</a:t>
            </a:r>
            <a:b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проект </a:t>
            </a: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 </a:t>
            </a: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младшей группе</a:t>
            </a:r>
            <a:b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(Краткосрочный)</a:t>
            </a:r>
            <a:endParaRPr lang="ru-RU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705872"/>
            <a:ext cx="3380928" cy="1152128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Воспитатели: </a:t>
            </a:r>
            <a:r>
              <a:rPr lang="ru-RU" sz="2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Камышова</a:t>
            </a:r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 Г.И.</a:t>
            </a:r>
          </a:p>
          <a:p>
            <a:pPr lvl="0"/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</a:t>
            </a:r>
            <a:r>
              <a:rPr lang="ru-RU" sz="2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Дубейко</a:t>
            </a:r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 О.Г.</a:t>
            </a:r>
            <a:r>
              <a:rPr lang="ru-RU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2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1002427"/>
            <a:ext cx="6084580" cy="177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9155" y="41765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№24» с. Журавского Новоселицкого муниципального округа Ставропольского края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«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Социально-коммуникативное развитие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b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Беседа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«Кто такой скоморох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?» </a:t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Проведение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сюжетно- ролевой игры «Я пеку, пеку, пеку…»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852936"/>
            <a:ext cx="3682752" cy="2763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988840"/>
            <a:ext cx="2072466" cy="2763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090" y="1556792"/>
            <a:ext cx="2004976" cy="267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</a:t>
            </a: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Познавательное развитие</a:t>
            </a: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b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дидактической игры «Какие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бывают блины?»</a:t>
            </a:r>
            <a:endParaRPr lang="ru-RU" sz="27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3140968"/>
            <a:ext cx="3744416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700808"/>
            <a:ext cx="3781303" cy="28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marL="67945" marR="482600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«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Художественно-эстетическое развитие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b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</a:t>
            </a: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Рисование</a:t>
            </a:r>
            <a:r>
              <a:rPr lang="ru-RU" sz="2700" spc="-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«Ой,</a:t>
            </a:r>
            <a:r>
              <a:rPr lang="ru-RU" sz="27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блиночки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блиночки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!»</a:t>
            </a:r>
            <a:b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Игра</a:t>
            </a:r>
            <a:r>
              <a:rPr lang="ru-RU" sz="2700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7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русских</a:t>
            </a:r>
            <a:r>
              <a:rPr lang="ru-RU" sz="27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музыкальных</a:t>
            </a:r>
            <a:r>
              <a:rPr lang="ru-RU" sz="2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инструментах.</a:t>
            </a:r>
            <a:b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Инсценировка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«Сказки-</a:t>
            </a:r>
            <a:r>
              <a:rPr lang="ru-RU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шумелки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068" y="1954148"/>
            <a:ext cx="3096344" cy="23209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963737"/>
            <a:ext cx="3672408" cy="2311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4365104"/>
            <a:ext cx="2918708" cy="21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2596" y="1700808"/>
            <a:ext cx="4464496" cy="792088"/>
          </a:xfrm>
        </p:spPr>
        <p:txBody>
          <a:bodyPr>
            <a:normAutofit fontScale="90000"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Масленичные гулянья</a:t>
            </a: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чаепитие с блинами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364" y="3284984"/>
            <a:ext cx="4136960" cy="3096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429" y="1143036"/>
            <a:ext cx="4008371" cy="30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духовно-нравственных и патриотических чувств детей.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фольклору.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и активизация словаря.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чувства праздничного настроения и эмоционального удовлетворения.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социально-коммуникативных контактов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детьми, родителями и педагогом.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584430"/>
            <a:ext cx="3172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70751" y="1628800"/>
            <a:ext cx="7416049" cy="58092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Солнце круглое как блин,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Улыбаясь, светит.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Рады теплой встрече с ним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Взрослые и дети.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(Т. Кайзер)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3212976"/>
            <a:ext cx="7859216" cy="2913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9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132856"/>
            <a:ext cx="6768752" cy="11430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Имея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богатейшие народные традиции в проведении календарных праздников, в том числе праздника Масленицы, в котором переплелись народные и православные корни, мы отходим от этих традиций, тем самым лишаем возможности детей прикоснуться к духовно-нравственным основам, к лучшим образцам устного и музыкального народного творчества.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3021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Цель проекта:</a:t>
            </a:r>
            <a:b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  </a:t>
            </a:r>
            <a:endParaRPr lang="ru-RU" sz="66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096730"/>
            <a:ext cx="8229600" cy="175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2255" lvl="0" algn="just">
              <a:lnSpc>
                <a:spcPct val="115000"/>
              </a:lnSpc>
              <a:spcBef>
                <a:spcPts val="225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Способствовать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общему развитию детей и формированию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культуры детей и взрослых через воспитание любви и развитие интереса к настоящему и прошлому родной страны, родного края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95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167" y="764704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Задачи проекта:</a:t>
            </a:r>
            <a:b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848872" cy="5040560"/>
          </a:xfrm>
        </p:spPr>
        <p:txBody>
          <a:bodyPr>
            <a:normAutofit fontScale="925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Дать первоначальные представления о русском народном празднике «Масленица» с характерными для него обрядами.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 Познакомить детей с русскими традициями гостеприимства, с блюдами русской кухни, историей появления блинов.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Развивать коммуникативные навыки, формировать умение помогать друг другу, общаться друг с другом.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 Воспитывать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 и любовь к русскому национальному фольклору, эмоциональное сопереживание и желание участвовать в игре-действии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262255" lvl="0" indent="0" algn="just">
              <a:lnSpc>
                <a:spcPct val="115000"/>
              </a:lnSpc>
              <a:spcBef>
                <a:spcPts val="225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Приобщать детей к традициям и обычаям русского народа.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3016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Ожидаемые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для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получить первичные представления о празднике Масленица;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народных играх, обрядах;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удовлетворения от участия в праздновании Масленицы;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 через продуктивные виды деятельности.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30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52934"/>
          </a:xfrm>
        </p:spPr>
        <p:txBody>
          <a:bodyPr>
            <a:noAutofit/>
          </a:bodyPr>
          <a:lstStyle/>
          <a:p>
            <a:pPr marL="64770">
              <a:lnSpc>
                <a:spcPts val="1600"/>
              </a:lnSpc>
              <a:spcAft>
                <a:spcPts val="0"/>
              </a:spcAft>
            </a:pPr>
            <a:r>
              <a:rPr lang="ru-RU" sz="28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Ожидаемые</a:t>
            </a:r>
            <a:r>
              <a:rPr lang="ru-RU" sz="2800" b="1" kern="0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проекта </a:t>
            </a:r>
            <a:r>
              <a:rPr lang="ru-RU" sz="28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для педагогов:</a:t>
            </a:r>
            <a:br>
              <a:rPr lang="ru-RU" sz="28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844824"/>
            <a:ext cx="7668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освоение проектного метода;</a:t>
            </a:r>
            <a:endParaRPr lang="ru-RU" sz="2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по сбору информации об истории праздника, ее обработке и поиску недостающей;</a:t>
            </a:r>
            <a:endParaRPr lang="ru-RU" sz="2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выбор формы реализации проекта;</a:t>
            </a:r>
            <a:endParaRPr lang="ru-RU" sz="2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организовать праздник для детей по данной теме;</a:t>
            </a:r>
            <a:endParaRPr lang="ru-RU" sz="2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помощь в подборе музыкального сопровождения;</a:t>
            </a:r>
            <a:endParaRPr lang="ru-RU" sz="2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места проведения праздника.</a:t>
            </a:r>
            <a:endParaRPr lang="ru-RU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Ожидаемые</a:t>
            </a:r>
            <a:r>
              <a:rPr lang="ru-RU" sz="2800" b="1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проекта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для родителей: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132856"/>
            <a:ext cx="8147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родителей в изготовлении атрибутов для развлечений и выпекании блинов;</a:t>
            </a:r>
            <a:endParaRPr lang="ru-RU" sz="2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организовать в родительском уголке выставку рисунков.</a:t>
            </a:r>
            <a:endParaRPr lang="ru-RU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Этапы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2060848"/>
            <a:ext cx="6131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Подготовительно-проектировочный этап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этап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Обобщающе - результативный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этап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 проекта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77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01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«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Физическое развитие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b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(подвижные игры, развлечения)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1" y="1268759"/>
            <a:ext cx="3771661" cy="2548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853" y="1268759"/>
            <a:ext cx="3957678" cy="2477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92" y="3933056"/>
            <a:ext cx="3384377" cy="2558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3940892"/>
            <a:ext cx="2706479" cy="25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0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асленица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масленица - копия</Template>
  <TotalTime>229</TotalTime>
  <Words>281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Monotype Corsiva</vt:lpstr>
      <vt:lpstr>Symbol</vt:lpstr>
      <vt:lpstr>Times New Roman</vt:lpstr>
      <vt:lpstr>шаблон масленица - копия</vt:lpstr>
      <vt:lpstr>Познавательно- творческий проект в младшей группе (Краткосрочный)</vt:lpstr>
      <vt:lpstr>     Имея богатейшие народные традиции в проведении календарных праздников, в том числе праздника Масленицы, в котором переплелись народные и православные корни, мы отходим от этих традиций, тем самым лишаем возможности детей прикоснуться к духовно-нравственным основам, к лучшим образцам устного и музыкального народного творчества.</vt:lpstr>
      <vt:lpstr>  Цель проекта: </vt:lpstr>
      <vt:lpstr>Задачи проекта: </vt:lpstr>
      <vt:lpstr>                Ожидаемые результаты проекта                                       для детей:  - дети должны получить первичные представления о празднике Масленица; - получение представлений о народных играх, обрядах; - получение эмоционального удовлетворения от участия в праздновании Масленицы; - развитие творческих способностей через продуктивные виды деятельности. </vt:lpstr>
      <vt:lpstr>              Ожидаемые результаты проекта                   для педагогов:  </vt:lpstr>
      <vt:lpstr>             Ожидаемые результаты проекта                  для родителей:</vt:lpstr>
      <vt:lpstr>               Этапы реализации проекта</vt:lpstr>
      <vt:lpstr>      «Физическое развитие»       (подвижные игры, развлечения)</vt:lpstr>
      <vt:lpstr>              «Социально-коммуникативное развитие»                              Беседа «Кто такой скоморох?»      Проведение сюжетно- ролевой игры «Я пеку, пеку, пеку…» </vt:lpstr>
      <vt:lpstr>                               «Познавательное развитие»     Проведение дидактической игры «Какие бывают блины?»</vt:lpstr>
      <vt:lpstr>              «Художественно-эстетическое развитие»                   Рисование «Ой, блиночки, блиночки!»                  Игра на русских музыкальных инструментах.             Инсценировка «Сказки-шумелки»</vt:lpstr>
      <vt:lpstr>           Масленичные гулянья - чаепитие с блинами </vt:lpstr>
      <vt:lpstr> • Воспитание духовно-нравственных и патриотических чувств детей. • Приобщение детей к фольклору.  • Обогащение и активизация словаря. • Формирование чувства праздничного настроения и эмоционального удовлетворения. • Установление социально-коммуникативных контактов между детьми, родителями и педагогом.</vt:lpstr>
      <vt:lpstr>Солнце круглое как блин, Улыбаясь, светит. Рады теплой встрече с ним Взрослые и дети. (Т. Кайзер)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Оля</cp:lastModifiedBy>
  <cp:revision>28</cp:revision>
  <dcterms:created xsi:type="dcterms:W3CDTF">2014-02-24T16:21:22Z</dcterms:created>
  <dcterms:modified xsi:type="dcterms:W3CDTF">2021-05-13T15:04:12Z</dcterms:modified>
</cp:coreProperties>
</file>